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sldIdLst>
    <p:sldId id="256" r:id="rId5"/>
  </p:sldIdLst>
  <p:sldSz cx="7559675" cy="10691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67" userDrawn="1">
          <p15:clr>
            <a:srgbClr val="A4A3A4"/>
          </p15:clr>
        </p15:guide>
        <p15:guide id="2" pos="192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A4F3D"/>
    <a:srgbClr val="007DFF"/>
    <a:srgbClr val="006199"/>
    <a:srgbClr val="F2AF2A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682"/>
    <p:restoredTop sz="96224" autoAdjust="0"/>
  </p:normalViewPr>
  <p:slideViewPr>
    <p:cSldViewPr snapToGrid="0">
      <p:cViewPr varScale="1">
        <p:scale>
          <a:sx n="68" d="100"/>
          <a:sy n="68" d="100"/>
        </p:scale>
        <p:origin x="3240" y="90"/>
      </p:cViewPr>
      <p:guideLst>
        <p:guide orient="horz" pos="3367"/>
        <p:guide pos="192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OBRY Romain" userId="d85c33fb-47ad-41ed-8473-4e49f334dbb9" providerId="ADAL" clId="{A0E552EB-47C4-4BEE-A0C3-4C88281F8C45}"/>
    <pc:docChg chg="modSld">
      <pc:chgData name="OBRY Romain" userId="d85c33fb-47ad-41ed-8473-4e49f334dbb9" providerId="ADAL" clId="{A0E552EB-47C4-4BEE-A0C3-4C88281F8C45}" dt="2024-03-08T14:49:06.876" v="2" actId="20577"/>
      <pc:docMkLst>
        <pc:docMk/>
      </pc:docMkLst>
      <pc:sldChg chg="modSp mod">
        <pc:chgData name="OBRY Romain" userId="d85c33fb-47ad-41ed-8473-4e49f334dbb9" providerId="ADAL" clId="{A0E552EB-47C4-4BEE-A0C3-4C88281F8C45}" dt="2024-03-08T14:49:06.876" v="2" actId="20577"/>
        <pc:sldMkLst>
          <pc:docMk/>
          <pc:sldMk cId="3470146688" sldId="256"/>
        </pc:sldMkLst>
        <pc:spChg chg="mod">
          <ac:chgData name="OBRY Romain" userId="d85c33fb-47ad-41ed-8473-4e49f334dbb9" providerId="ADAL" clId="{A0E552EB-47C4-4BEE-A0C3-4C88281F8C45}" dt="2024-03-08T14:49:06.876" v="2" actId="20577"/>
          <ac:spMkLst>
            <pc:docMk/>
            <pc:sldMk cId="3470146688" sldId="256"/>
            <ac:spMk id="28" creationId="{9559DC64-E8D4-9A0F-E13D-2882FED4271E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JPG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BD238-D7D0-A24D-A70F-D5441DA7843F}" type="datetimeFigureOut">
              <a:rPr lang="fr-FR" smtClean="0"/>
              <a:t>08/03/2024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2D7C1-DABB-6A40-AD8E-8767A4C181A9}" type="slidenum">
              <a:rPr lang="fr-FR" smtClean="0"/>
              <a:t>‹N°›</a:t>
            </a:fld>
            <a:endParaRPr lang="fr-FR"/>
          </a:p>
        </p:txBody>
      </p:sp>
      <p:sp>
        <p:nvSpPr>
          <p:cNvPr id="7" name="Cadre 6">
            <a:extLst>
              <a:ext uri="{FF2B5EF4-FFF2-40B4-BE49-F238E27FC236}">
                <a16:creationId xmlns:a16="http://schemas.microsoft.com/office/drawing/2014/main" id="{C1C74AB9-1960-85BA-BD53-2A532BD3D030}"/>
              </a:ext>
            </a:extLst>
          </p:cNvPr>
          <p:cNvSpPr/>
          <p:nvPr userDrawn="1"/>
        </p:nvSpPr>
        <p:spPr>
          <a:xfrm>
            <a:off x="-223838" y="-165100"/>
            <a:ext cx="8007350" cy="11087100"/>
          </a:xfrm>
          <a:prstGeom prst="frame">
            <a:avLst>
              <a:gd name="adj1" fmla="val 4646"/>
            </a:avLst>
          </a:prstGeom>
          <a:solidFill>
            <a:srgbClr val="007D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chemeClr val="tx1"/>
              </a:solidFill>
            </a:endParaRPr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42CA0D9C-86B8-B7C6-18D3-B9CE43C07EB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84000"/>
          </a:blip>
          <a:stretch>
            <a:fillRect/>
          </a:stretch>
        </p:blipFill>
        <p:spPr>
          <a:xfrm rot="5400000">
            <a:off x="-3758142" y="5642485"/>
            <a:ext cx="8511378" cy="1414028"/>
          </a:xfrm>
          <a:prstGeom prst="rect">
            <a:avLst/>
          </a:prstGeom>
        </p:spPr>
      </p:pic>
      <p:pic>
        <p:nvPicPr>
          <p:cNvPr id="9" name="Picture 2" descr="L'Université des métiers du nucléaire (UMN) : coordonner, fédérer,  simplifier - Sfen">
            <a:extLst>
              <a:ext uri="{FF2B5EF4-FFF2-40B4-BE49-F238E27FC236}">
                <a16:creationId xmlns:a16="http://schemas.microsoft.com/office/drawing/2014/main" id="{510AD772-7B05-D6F2-453A-2697FFED58B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5755" y="406208"/>
            <a:ext cx="1765467" cy="4438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Image 9" descr="Une image contenant texte, Police, capture d’écran, Graphique&#10;&#10;Description générée automatiquement">
            <a:extLst>
              <a:ext uri="{FF2B5EF4-FFF2-40B4-BE49-F238E27FC236}">
                <a16:creationId xmlns:a16="http://schemas.microsoft.com/office/drawing/2014/main" id="{2A44F580-60AC-4951-2DEE-80189800CF36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3365960" y="312836"/>
            <a:ext cx="1433853" cy="568295"/>
          </a:xfrm>
          <a:prstGeom prst="rect">
            <a:avLst/>
          </a:prstGeom>
        </p:spPr>
      </p:pic>
      <p:pic>
        <p:nvPicPr>
          <p:cNvPr id="11" name="Image 10" descr="Une image contenant texte, Police, blanc, capture d’écran&#10;&#10;Description générée automatiquement">
            <a:extLst>
              <a:ext uri="{FF2B5EF4-FFF2-40B4-BE49-F238E27FC236}">
                <a16:creationId xmlns:a16="http://schemas.microsoft.com/office/drawing/2014/main" id="{AD8CA575-043B-3FF8-8567-15988CD7C41C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5794551" y="312836"/>
            <a:ext cx="1099203" cy="5864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43514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BD238-D7D0-A24D-A70F-D5441DA7843F}" type="datetimeFigureOut">
              <a:rPr lang="fr-FR" smtClean="0"/>
              <a:t>08/03/2024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2D7C1-DABB-6A40-AD8E-8767A4C181A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453934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BD238-D7D0-A24D-A70F-D5441DA7843F}" type="datetimeFigureOut">
              <a:rPr lang="fr-FR" smtClean="0"/>
              <a:t>08/03/2024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2D7C1-DABB-6A40-AD8E-8767A4C181A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525804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BD238-D7D0-A24D-A70F-D5441DA7843F}" type="datetimeFigureOut">
              <a:rPr lang="fr-FR" smtClean="0"/>
              <a:t>08/03/2024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2D7C1-DABB-6A40-AD8E-8767A4C181A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16135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BD238-D7D0-A24D-A70F-D5441DA7843F}" type="datetimeFigureOut">
              <a:rPr lang="fr-FR" smtClean="0"/>
              <a:t>08/03/2024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2D7C1-DABB-6A40-AD8E-8767A4C181A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45196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BD238-D7D0-A24D-A70F-D5441DA7843F}" type="datetimeFigureOut">
              <a:rPr lang="fr-FR" smtClean="0"/>
              <a:t>08/03/2024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2D7C1-DABB-6A40-AD8E-8767A4C181A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96088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BD238-D7D0-A24D-A70F-D5441DA7843F}" type="datetimeFigureOut">
              <a:rPr lang="fr-FR" smtClean="0"/>
              <a:t>08/03/2024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2D7C1-DABB-6A40-AD8E-8767A4C181A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914672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BD238-D7D0-A24D-A70F-D5441DA7843F}" type="datetimeFigureOut">
              <a:rPr lang="fr-FR" smtClean="0"/>
              <a:t>08/03/2024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2D7C1-DABB-6A40-AD8E-8767A4C181A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35697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BD238-D7D0-A24D-A70F-D5441DA7843F}" type="datetimeFigureOut">
              <a:rPr lang="fr-FR" smtClean="0"/>
              <a:t>08/03/2024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2D7C1-DABB-6A40-AD8E-8767A4C181A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208966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BD238-D7D0-A24D-A70F-D5441DA7843F}" type="datetimeFigureOut">
              <a:rPr lang="fr-FR" smtClean="0"/>
              <a:t>08/03/2024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2D7C1-DABB-6A40-AD8E-8767A4C181A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82501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BD238-D7D0-A24D-A70F-D5441DA7843F}" type="datetimeFigureOut">
              <a:rPr lang="fr-FR" smtClean="0"/>
              <a:t>08/03/2024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2D7C1-DABB-6A40-AD8E-8767A4C181A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404461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7BD238-D7D0-A24D-A70F-D5441DA7843F}" type="datetimeFigureOut">
              <a:rPr lang="fr-FR" smtClean="0"/>
              <a:t>08/03/2024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92D7C1-DABB-6A40-AD8E-8767A4C181A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727895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8" name="Connecteur droit 17">
            <a:extLst>
              <a:ext uri="{FF2B5EF4-FFF2-40B4-BE49-F238E27FC236}">
                <a16:creationId xmlns:a16="http://schemas.microsoft.com/office/drawing/2014/main" id="{8EBF770C-CFBE-4730-A54E-E4445D3ECFBE}"/>
              </a:ext>
            </a:extLst>
          </p:cNvPr>
          <p:cNvCxnSpPr>
            <a:cxnSpLocks/>
          </p:cNvCxnSpPr>
          <p:nvPr/>
        </p:nvCxnSpPr>
        <p:spPr>
          <a:xfrm flipH="1">
            <a:off x="2814452" y="3119105"/>
            <a:ext cx="81148" cy="7572708"/>
          </a:xfrm>
          <a:prstGeom prst="line">
            <a:avLst/>
          </a:prstGeom>
          <a:ln w="57150">
            <a:solidFill>
              <a:srgbClr val="007D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>
            <a:extLst>
              <a:ext uri="{FF2B5EF4-FFF2-40B4-BE49-F238E27FC236}">
                <a16:creationId xmlns:a16="http://schemas.microsoft.com/office/drawing/2014/main" id="{7444DA5B-9F39-5CAD-0266-7CB9757255EC}"/>
              </a:ext>
            </a:extLst>
          </p:cNvPr>
          <p:cNvSpPr/>
          <p:nvPr/>
        </p:nvSpPr>
        <p:spPr>
          <a:xfrm>
            <a:off x="220374" y="987162"/>
            <a:ext cx="2629714" cy="2030681"/>
          </a:xfrm>
          <a:prstGeom prst="rect">
            <a:avLst/>
          </a:prstGeom>
          <a:solidFill>
            <a:schemeClr val="bg1"/>
          </a:solidFill>
          <a:ln w="57150">
            <a:solidFill>
              <a:srgbClr val="007D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chemeClr val="tx1"/>
              </a:solidFill>
              <a:highlight>
                <a:srgbClr val="FFFF00"/>
              </a:highlight>
            </a:endParaRP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FEC61C79-B962-9117-AAFF-F0C7F37FE8D4}"/>
              </a:ext>
            </a:extLst>
          </p:cNvPr>
          <p:cNvSpPr txBox="1"/>
          <p:nvPr/>
        </p:nvSpPr>
        <p:spPr>
          <a:xfrm>
            <a:off x="220374" y="1130922"/>
            <a:ext cx="2740429" cy="17661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10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Work Sans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Ce formulaire permet de </a:t>
            </a:r>
            <a:r>
              <a:rPr lang="fr-F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Work Sans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participer au prix action remarquable </a:t>
            </a:r>
            <a:r>
              <a:rPr lang="fr-FR" sz="10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Work Sans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du concours d’attractivité nucléaire.</a:t>
            </a:r>
            <a:endParaRPr lang="fr-FR" sz="1000" dirty="0">
              <a:solidFill>
                <a:schemeClr val="tx1">
                  <a:lumMod val="75000"/>
                  <a:lumOff val="25000"/>
                </a:schemeClr>
              </a:solidFill>
              <a:latin typeface="Work Sans" panose="00000500000000000000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0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Work Sans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Remplir un formulaire par action.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0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Work Sans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Tous les champs marqués d’une étoile </a:t>
            </a:r>
            <a:r>
              <a:rPr lang="fr-FR" sz="1000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Work Sans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(*)</a:t>
            </a:r>
            <a:r>
              <a:rPr lang="fr-FR" sz="1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Work Sans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fr-FR" sz="10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Work Sans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sont obligatoires.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Work Sans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A remplir et envoyer avant le 28 juin 2024 23h59 par mail à </a:t>
            </a:r>
            <a:r>
              <a:rPr lang="fr-FR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Work Sans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contact@monavenirdanslenucleaire.fr</a:t>
            </a:r>
            <a:br>
              <a:rPr lang="fr-FR" sz="10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Work Sans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fr-FR" sz="1000" dirty="0">
              <a:solidFill>
                <a:schemeClr val="tx1">
                  <a:lumMod val="75000"/>
                  <a:lumOff val="25000"/>
                </a:schemeClr>
              </a:solidFill>
              <a:effectLst/>
              <a:latin typeface="Work Sans" panose="00000500000000000000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9A8E2471-DBAB-C83A-D931-E1FCDC40E95B}"/>
              </a:ext>
            </a:extLst>
          </p:cNvPr>
          <p:cNvSpPr txBox="1"/>
          <p:nvPr/>
        </p:nvSpPr>
        <p:spPr>
          <a:xfrm>
            <a:off x="3241150" y="1483957"/>
            <a:ext cx="3854096" cy="1277273"/>
          </a:xfrm>
          <a:prstGeom prst="rect">
            <a:avLst/>
          </a:prstGeom>
          <a:noFill/>
          <a:ln w="22225" cmpd="dbl">
            <a:solidFill>
              <a:srgbClr val="EA4F3D"/>
            </a:solidFill>
          </a:ln>
        </p:spPr>
        <p:txBody>
          <a:bodyPr wrap="square" rtlCol="0">
            <a:spAutoFit/>
          </a:bodyPr>
          <a:lstStyle/>
          <a:p>
            <a:r>
              <a:rPr lang="fr-FR" sz="700" dirty="0"/>
              <a:t>Nom de l’action* :</a:t>
            </a:r>
          </a:p>
          <a:p>
            <a:r>
              <a:rPr lang="fr-FR" sz="700" dirty="0"/>
              <a:t> </a:t>
            </a:r>
          </a:p>
          <a:p>
            <a:r>
              <a:rPr lang="fr-FR" sz="700" dirty="0"/>
              <a:t>Porteur de l’action (structure candidate)* :</a:t>
            </a:r>
          </a:p>
          <a:p>
            <a:endParaRPr lang="fr-FR" sz="700" dirty="0"/>
          </a:p>
          <a:p>
            <a:endParaRPr lang="fr-FR" sz="700" dirty="0"/>
          </a:p>
          <a:p>
            <a:r>
              <a:rPr lang="fr-FR" sz="700" dirty="0"/>
              <a:t>Nom – Prénom du référent de l’action* :</a:t>
            </a:r>
          </a:p>
          <a:p>
            <a:endParaRPr lang="fr-FR" sz="700" dirty="0"/>
          </a:p>
          <a:p>
            <a:r>
              <a:rPr lang="fr-FR" sz="700" dirty="0"/>
              <a:t> </a:t>
            </a:r>
          </a:p>
          <a:p>
            <a:r>
              <a:rPr lang="fr-FR" sz="700" dirty="0"/>
              <a:t>Date et lieu de l’action* :</a:t>
            </a:r>
          </a:p>
          <a:p>
            <a:endParaRPr lang="fr-FR" sz="700" dirty="0"/>
          </a:p>
          <a:p>
            <a:endParaRPr lang="fr-FR" sz="700" dirty="0"/>
          </a:p>
        </p:txBody>
      </p:sp>
      <p:sp>
        <p:nvSpPr>
          <p:cNvPr id="17" name="Rectangle : coins arrondis 16">
            <a:extLst>
              <a:ext uri="{FF2B5EF4-FFF2-40B4-BE49-F238E27FC236}">
                <a16:creationId xmlns:a16="http://schemas.microsoft.com/office/drawing/2014/main" id="{96FF9C63-74C9-F7A0-48A1-7F7F0A3288B7}"/>
              </a:ext>
            </a:extLst>
          </p:cNvPr>
          <p:cNvSpPr/>
          <p:nvPr/>
        </p:nvSpPr>
        <p:spPr>
          <a:xfrm>
            <a:off x="673689" y="3280994"/>
            <a:ext cx="1720935" cy="361010"/>
          </a:xfrm>
          <a:prstGeom prst="roundRect">
            <a:avLst>
              <a:gd name="adj" fmla="val 50000"/>
            </a:avLst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b="1" dirty="0">
                <a:solidFill>
                  <a:schemeClr val="tx1"/>
                </a:solidFill>
                <a:latin typeface="Sora SemiBold" pitchFamily="2" charset="0"/>
                <a:cs typeface="Sora SemiBold" pitchFamily="2" charset="0"/>
              </a:rPr>
              <a:t>Objectifs de l’action ?*</a:t>
            </a:r>
          </a:p>
        </p:txBody>
      </p:sp>
      <p:sp>
        <p:nvSpPr>
          <p:cNvPr id="20" name="Rectangle : coins arrondis 19">
            <a:extLst>
              <a:ext uri="{FF2B5EF4-FFF2-40B4-BE49-F238E27FC236}">
                <a16:creationId xmlns:a16="http://schemas.microsoft.com/office/drawing/2014/main" id="{FA519FEF-5C95-767A-AB7B-DA255E42FCD5}"/>
              </a:ext>
            </a:extLst>
          </p:cNvPr>
          <p:cNvSpPr/>
          <p:nvPr/>
        </p:nvSpPr>
        <p:spPr>
          <a:xfrm>
            <a:off x="333317" y="4045177"/>
            <a:ext cx="2337135" cy="603869"/>
          </a:xfrm>
          <a:prstGeom prst="roundRect">
            <a:avLst>
              <a:gd name="adj" fmla="val 50000"/>
            </a:avLst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b="1" dirty="0">
                <a:solidFill>
                  <a:schemeClr val="tx1"/>
                </a:solidFill>
                <a:latin typeface="Sora SemiBold" pitchFamily="2" charset="0"/>
                <a:cs typeface="Sora SemiBold" pitchFamily="2" charset="0"/>
              </a:rPr>
              <a:t>Public visé par cette action ? (ex : lycéens, collégiens, étudiants…)*</a:t>
            </a:r>
          </a:p>
        </p:txBody>
      </p:sp>
      <p:sp>
        <p:nvSpPr>
          <p:cNvPr id="22" name="Rectangle : coins arrondis 21">
            <a:extLst>
              <a:ext uri="{FF2B5EF4-FFF2-40B4-BE49-F238E27FC236}">
                <a16:creationId xmlns:a16="http://schemas.microsoft.com/office/drawing/2014/main" id="{685B4694-F5D9-D39D-6266-42F9C86D716C}"/>
              </a:ext>
            </a:extLst>
          </p:cNvPr>
          <p:cNvSpPr/>
          <p:nvPr/>
        </p:nvSpPr>
        <p:spPr>
          <a:xfrm>
            <a:off x="362725" y="4780338"/>
            <a:ext cx="2190980" cy="500659"/>
          </a:xfrm>
          <a:prstGeom prst="roundRect">
            <a:avLst>
              <a:gd name="adj" fmla="val 50000"/>
            </a:avLst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b="1" dirty="0">
                <a:solidFill>
                  <a:schemeClr val="tx1"/>
                </a:solidFill>
                <a:latin typeface="Sora SemiBold" pitchFamily="2" charset="0"/>
                <a:cs typeface="Sora SemiBold" pitchFamily="2" charset="0"/>
              </a:rPr>
              <a:t>Partenaires, contributeurs ayant participé à l’action ?</a:t>
            </a:r>
          </a:p>
        </p:txBody>
      </p:sp>
      <p:sp>
        <p:nvSpPr>
          <p:cNvPr id="23" name="Rectangle : coins arrondis 22">
            <a:extLst>
              <a:ext uri="{FF2B5EF4-FFF2-40B4-BE49-F238E27FC236}">
                <a16:creationId xmlns:a16="http://schemas.microsoft.com/office/drawing/2014/main" id="{4A64BED2-3A2C-53D7-9F68-54D6B6E55727}"/>
              </a:ext>
            </a:extLst>
          </p:cNvPr>
          <p:cNvSpPr/>
          <p:nvPr/>
        </p:nvSpPr>
        <p:spPr>
          <a:xfrm>
            <a:off x="497903" y="5461556"/>
            <a:ext cx="1896721" cy="361010"/>
          </a:xfrm>
          <a:prstGeom prst="roundRect">
            <a:avLst>
              <a:gd name="adj" fmla="val 50000"/>
            </a:avLst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b="1" dirty="0">
                <a:solidFill>
                  <a:schemeClr val="tx1"/>
                </a:solidFill>
                <a:latin typeface="Sora SemiBold" pitchFamily="2" charset="0"/>
                <a:cs typeface="Sora SemiBold" pitchFamily="2" charset="0"/>
              </a:rPr>
              <a:t>Description de l’action ?*</a:t>
            </a:r>
          </a:p>
        </p:txBody>
      </p:sp>
      <p:sp>
        <p:nvSpPr>
          <p:cNvPr id="28" name="Rectangle : coins arrondis 27">
            <a:extLst>
              <a:ext uri="{FF2B5EF4-FFF2-40B4-BE49-F238E27FC236}">
                <a16:creationId xmlns:a16="http://schemas.microsoft.com/office/drawing/2014/main" id="{9559DC64-E8D4-9A0F-E13D-2882FED4271E}"/>
              </a:ext>
            </a:extLst>
          </p:cNvPr>
          <p:cNvSpPr/>
          <p:nvPr/>
        </p:nvSpPr>
        <p:spPr>
          <a:xfrm>
            <a:off x="356999" y="7978975"/>
            <a:ext cx="2155108" cy="500658"/>
          </a:xfrm>
          <a:prstGeom prst="roundRect">
            <a:avLst>
              <a:gd name="adj" fmla="val 50000"/>
            </a:avLst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b="1">
                <a:solidFill>
                  <a:schemeClr val="tx1"/>
                </a:solidFill>
                <a:latin typeface="Sora SemiBold" pitchFamily="2" charset="0"/>
                <a:cs typeface="Sora SemiBold" pitchFamily="2" charset="0"/>
              </a:rPr>
              <a:t>Précisez en quoi </a:t>
            </a:r>
            <a:r>
              <a:rPr lang="fr-FR" sz="1100" b="1" dirty="0">
                <a:solidFill>
                  <a:schemeClr val="tx1"/>
                </a:solidFill>
                <a:latin typeface="Sora SemiBold" pitchFamily="2" charset="0"/>
                <a:cs typeface="Sora SemiBold" pitchFamily="2" charset="0"/>
              </a:rPr>
              <a:t>cette action est innovante ou remarquable ?*</a:t>
            </a:r>
          </a:p>
        </p:txBody>
      </p:sp>
      <p:sp>
        <p:nvSpPr>
          <p:cNvPr id="37" name="Rectangle : coins arrondis 36">
            <a:extLst>
              <a:ext uri="{FF2B5EF4-FFF2-40B4-BE49-F238E27FC236}">
                <a16:creationId xmlns:a16="http://schemas.microsoft.com/office/drawing/2014/main" id="{4E71A122-5468-1856-FC56-8B7CEE6C6318}"/>
              </a:ext>
            </a:extLst>
          </p:cNvPr>
          <p:cNvSpPr/>
          <p:nvPr/>
        </p:nvSpPr>
        <p:spPr>
          <a:xfrm>
            <a:off x="498883" y="9161251"/>
            <a:ext cx="1918664" cy="361010"/>
          </a:xfrm>
          <a:prstGeom prst="roundRect">
            <a:avLst>
              <a:gd name="adj" fmla="val 50000"/>
            </a:avLst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b="1" dirty="0">
                <a:solidFill>
                  <a:schemeClr val="tx1"/>
                </a:solidFill>
                <a:latin typeface="Sora SemiBold" pitchFamily="2" charset="0"/>
                <a:cs typeface="Sora SemiBold" pitchFamily="2" charset="0"/>
              </a:rPr>
              <a:t>Impact de l’action si mesuré </a:t>
            </a:r>
          </a:p>
        </p:txBody>
      </p:sp>
      <p:sp>
        <p:nvSpPr>
          <p:cNvPr id="39" name="Rectangle : coins arrondis 38">
            <a:extLst>
              <a:ext uri="{FF2B5EF4-FFF2-40B4-BE49-F238E27FC236}">
                <a16:creationId xmlns:a16="http://schemas.microsoft.com/office/drawing/2014/main" id="{AA9A56BB-A358-4FBA-CD4E-3CE336550A2A}"/>
              </a:ext>
            </a:extLst>
          </p:cNvPr>
          <p:cNvSpPr/>
          <p:nvPr/>
        </p:nvSpPr>
        <p:spPr>
          <a:xfrm>
            <a:off x="472440" y="9798472"/>
            <a:ext cx="2100309" cy="561482"/>
          </a:xfrm>
          <a:prstGeom prst="roundRect">
            <a:avLst>
              <a:gd name="adj" fmla="val 50000"/>
            </a:avLst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b="1" dirty="0">
                <a:solidFill>
                  <a:schemeClr val="tx1"/>
                </a:solidFill>
                <a:latin typeface="Sora SemiBold" pitchFamily="2" charset="0"/>
                <a:cs typeface="Sora SemiBold" pitchFamily="2" charset="0"/>
              </a:rPr>
              <a:t>Précisez si photos ou vidéos adjoints (nom des fichiers)</a:t>
            </a:r>
          </a:p>
        </p:txBody>
      </p:sp>
      <p:sp>
        <p:nvSpPr>
          <p:cNvPr id="43" name="ZoneTexte 42">
            <a:extLst>
              <a:ext uri="{FF2B5EF4-FFF2-40B4-BE49-F238E27FC236}">
                <a16:creationId xmlns:a16="http://schemas.microsoft.com/office/drawing/2014/main" id="{39CA94F1-E957-D23D-56E2-624CEA197FFD}"/>
              </a:ext>
            </a:extLst>
          </p:cNvPr>
          <p:cNvSpPr txBox="1"/>
          <p:nvPr/>
        </p:nvSpPr>
        <p:spPr>
          <a:xfrm>
            <a:off x="3274217" y="4099725"/>
            <a:ext cx="3811157" cy="523220"/>
          </a:xfrm>
          <a:prstGeom prst="rect">
            <a:avLst/>
          </a:prstGeom>
          <a:noFill/>
          <a:ln w="22225" cmpd="dbl">
            <a:solidFill>
              <a:srgbClr val="EA4F3D"/>
            </a:solidFill>
          </a:ln>
        </p:spPr>
        <p:txBody>
          <a:bodyPr wrap="square" rtlCol="0">
            <a:spAutoFit/>
          </a:bodyPr>
          <a:lstStyle/>
          <a:p>
            <a:endParaRPr lang="fr-FR" sz="700" dirty="0"/>
          </a:p>
          <a:p>
            <a:endParaRPr lang="fr-FR" sz="700" dirty="0"/>
          </a:p>
          <a:p>
            <a:endParaRPr lang="fr-FR" sz="700" dirty="0"/>
          </a:p>
          <a:p>
            <a:endParaRPr lang="fr-FR" sz="700" dirty="0"/>
          </a:p>
        </p:txBody>
      </p:sp>
      <p:sp>
        <p:nvSpPr>
          <p:cNvPr id="44" name="ZoneTexte 43">
            <a:extLst>
              <a:ext uri="{FF2B5EF4-FFF2-40B4-BE49-F238E27FC236}">
                <a16:creationId xmlns:a16="http://schemas.microsoft.com/office/drawing/2014/main" id="{C6EB00B3-876F-0BB8-CABF-34800A129782}"/>
              </a:ext>
            </a:extLst>
          </p:cNvPr>
          <p:cNvSpPr txBox="1"/>
          <p:nvPr/>
        </p:nvSpPr>
        <p:spPr>
          <a:xfrm>
            <a:off x="3254297" y="9049841"/>
            <a:ext cx="3811157" cy="523220"/>
          </a:xfrm>
          <a:prstGeom prst="rect">
            <a:avLst/>
          </a:prstGeom>
          <a:noFill/>
          <a:ln w="22225" cmpd="dbl">
            <a:solidFill>
              <a:srgbClr val="EA4F3D"/>
            </a:solidFill>
          </a:ln>
        </p:spPr>
        <p:txBody>
          <a:bodyPr wrap="square" rtlCol="0">
            <a:spAutoFit/>
          </a:bodyPr>
          <a:lstStyle/>
          <a:p>
            <a:endParaRPr lang="fr-FR" sz="700" dirty="0"/>
          </a:p>
          <a:p>
            <a:endParaRPr lang="fr-FR" sz="700" dirty="0"/>
          </a:p>
          <a:p>
            <a:endParaRPr lang="fr-FR" sz="700" dirty="0"/>
          </a:p>
          <a:p>
            <a:endParaRPr lang="fr-FR" sz="700" dirty="0"/>
          </a:p>
        </p:txBody>
      </p:sp>
      <p:sp>
        <p:nvSpPr>
          <p:cNvPr id="45" name="ZoneTexte 44">
            <a:extLst>
              <a:ext uri="{FF2B5EF4-FFF2-40B4-BE49-F238E27FC236}">
                <a16:creationId xmlns:a16="http://schemas.microsoft.com/office/drawing/2014/main" id="{3F7A59AF-2D4F-59F1-83CC-8E07EB9A37CA}"/>
              </a:ext>
            </a:extLst>
          </p:cNvPr>
          <p:cNvSpPr txBox="1"/>
          <p:nvPr/>
        </p:nvSpPr>
        <p:spPr>
          <a:xfrm>
            <a:off x="3245991" y="5429154"/>
            <a:ext cx="3811157" cy="2462213"/>
          </a:xfrm>
          <a:prstGeom prst="rect">
            <a:avLst/>
          </a:prstGeom>
          <a:noFill/>
          <a:ln w="22225" cmpd="dbl">
            <a:solidFill>
              <a:srgbClr val="EA4F3D"/>
            </a:solidFill>
          </a:ln>
        </p:spPr>
        <p:txBody>
          <a:bodyPr wrap="square" rtlCol="0">
            <a:spAutoFit/>
          </a:bodyPr>
          <a:lstStyle/>
          <a:p>
            <a:endParaRPr lang="fr-FR" sz="700" dirty="0"/>
          </a:p>
          <a:p>
            <a:endParaRPr lang="fr-FR" sz="700" dirty="0"/>
          </a:p>
          <a:p>
            <a:endParaRPr lang="fr-FR" sz="700" dirty="0"/>
          </a:p>
          <a:p>
            <a:endParaRPr lang="fr-FR" sz="700" dirty="0"/>
          </a:p>
          <a:p>
            <a:endParaRPr lang="fr-FR" sz="700" dirty="0"/>
          </a:p>
          <a:p>
            <a:endParaRPr lang="fr-FR" sz="700" dirty="0"/>
          </a:p>
          <a:p>
            <a:endParaRPr lang="fr-FR" sz="700" dirty="0"/>
          </a:p>
          <a:p>
            <a:endParaRPr lang="fr-FR" sz="700" dirty="0"/>
          </a:p>
          <a:p>
            <a:endParaRPr lang="fr-FR" sz="700" dirty="0"/>
          </a:p>
          <a:p>
            <a:endParaRPr lang="fr-FR" sz="700" dirty="0"/>
          </a:p>
          <a:p>
            <a:endParaRPr lang="fr-FR" sz="700" dirty="0"/>
          </a:p>
          <a:p>
            <a:endParaRPr lang="fr-FR" sz="700" dirty="0"/>
          </a:p>
          <a:p>
            <a:endParaRPr lang="fr-FR" sz="700" dirty="0"/>
          </a:p>
          <a:p>
            <a:endParaRPr lang="fr-FR" sz="700" dirty="0"/>
          </a:p>
          <a:p>
            <a:endParaRPr lang="fr-FR" sz="700" dirty="0"/>
          </a:p>
          <a:p>
            <a:endParaRPr lang="fr-FR" sz="700" dirty="0"/>
          </a:p>
          <a:p>
            <a:endParaRPr lang="fr-FR" sz="700" dirty="0"/>
          </a:p>
          <a:p>
            <a:endParaRPr lang="fr-FR" sz="700" dirty="0"/>
          </a:p>
          <a:p>
            <a:endParaRPr lang="fr-FR" sz="700" dirty="0"/>
          </a:p>
          <a:p>
            <a:endParaRPr lang="fr-FR" sz="700" dirty="0"/>
          </a:p>
          <a:p>
            <a:endParaRPr lang="fr-FR" sz="700" dirty="0"/>
          </a:p>
          <a:p>
            <a:endParaRPr lang="fr-FR" sz="700" dirty="0"/>
          </a:p>
        </p:txBody>
      </p:sp>
      <p:sp>
        <p:nvSpPr>
          <p:cNvPr id="46" name="ZoneTexte 45">
            <a:extLst>
              <a:ext uri="{FF2B5EF4-FFF2-40B4-BE49-F238E27FC236}">
                <a16:creationId xmlns:a16="http://schemas.microsoft.com/office/drawing/2014/main" id="{252AE487-D10E-79C9-6CFA-0B5750A70314}"/>
              </a:ext>
            </a:extLst>
          </p:cNvPr>
          <p:cNvSpPr txBox="1"/>
          <p:nvPr/>
        </p:nvSpPr>
        <p:spPr>
          <a:xfrm>
            <a:off x="3245990" y="4752730"/>
            <a:ext cx="3811157" cy="523220"/>
          </a:xfrm>
          <a:prstGeom prst="rect">
            <a:avLst/>
          </a:prstGeom>
          <a:noFill/>
          <a:ln w="22225" cmpd="dbl">
            <a:solidFill>
              <a:srgbClr val="EA4F3D"/>
            </a:solidFill>
          </a:ln>
        </p:spPr>
        <p:txBody>
          <a:bodyPr wrap="square" rtlCol="0">
            <a:spAutoFit/>
          </a:bodyPr>
          <a:lstStyle/>
          <a:p>
            <a:endParaRPr lang="fr-FR" sz="700" dirty="0"/>
          </a:p>
          <a:p>
            <a:endParaRPr lang="fr-FR" sz="700" dirty="0"/>
          </a:p>
          <a:p>
            <a:endParaRPr lang="fr-FR" sz="700" dirty="0"/>
          </a:p>
          <a:p>
            <a:endParaRPr lang="fr-FR" sz="700" dirty="0"/>
          </a:p>
        </p:txBody>
      </p:sp>
      <p:sp>
        <p:nvSpPr>
          <p:cNvPr id="47" name="ZoneTexte 46">
            <a:extLst>
              <a:ext uri="{FF2B5EF4-FFF2-40B4-BE49-F238E27FC236}">
                <a16:creationId xmlns:a16="http://schemas.microsoft.com/office/drawing/2014/main" id="{599C7BBB-6FF6-6E84-D75F-6DBEC6D68312}"/>
              </a:ext>
            </a:extLst>
          </p:cNvPr>
          <p:cNvSpPr txBox="1"/>
          <p:nvPr/>
        </p:nvSpPr>
        <p:spPr>
          <a:xfrm>
            <a:off x="3245989" y="8034005"/>
            <a:ext cx="3811157" cy="846386"/>
          </a:xfrm>
          <a:prstGeom prst="rect">
            <a:avLst/>
          </a:prstGeom>
          <a:noFill/>
          <a:ln w="22225" cmpd="dbl">
            <a:solidFill>
              <a:srgbClr val="EA4F3D"/>
            </a:solidFill>
          </a:ln>
        </p:spPr>
        <p:txBody>
          <a:bodyPr wrap="square" rtlCol="0">
            <a:spAutoFit/>
          </a:bodyPr>
          <a:lstStyle/>
          <a:p>
            <a:endParaRPr lang="fr-FR" sz="700" dirty="0"/>
          </a:p>
          <a:p>
            <a:endParaRPr lang="fr-FR" sz="700" dirty="0"/>
          </a:p>
          <a:p>
            <a:endParaRPr lang="fr-FR" sz="700" dirty="0"/>
          </a:p>
          <a:p>
            <a:endParaRPr lang="fr-FR" sz="700" dirty="0"/>
          </a:p>
          <a:p>
            <a:endParaRPr lang="fr-FR" sz="700" dirty="0"/>
          </a:p>
          <a:p>
            <a:endParaRPr lang="fr-FR" sz="700" dirty="0"/>
          </a:p>
          <a:p>
            <a:endParaRPr lang="fr-FR" sz="700" dirty="0"/>
          </a:p>
        </p:txBody>
      </p:sp>
      <p:sp>
        <p:nvSpPr>
          <p:cNvPr id="48" name="ZoneTexte 47">
            <a:extLst>
              <a:ext uri="{FF2B5EF4-FFF2-40B4-BE49-F238E27FC236}">
                <a16:creationId xmlns:a16="http://schemas.microsoft.com/office/drawing/2014/main" id="{C4D94B5B-1DB3-B7E2-BDCE-F207522D79D8}"/>
              </a:ext>
            </a:extLst>
          </p:cNvPr>
          <p:cNvSpPr txBox="1"/>
          <p:nvPr/>
        </p:nvSpPr>
        <p:spPr>
          <a:xfrm>
            <a:off x="3254297" y="9727224"/>
            <a:ext cx="3811157" cy="523220"/>
          </a:xfrm>
          <a:prstGeom prst="rect">
            <a:avLst/>
          </a:prstGeom>
          <a:noFill/>
          <a:ln w="22225" cmpd="dbl">
            <a:solidFill>
              <a:srgbClr val="EA4F3D"/>
            </a:solidFill>
          </a:ln>
        </p:spPr>
        <p:txBody>
          <a:bodyPr wrap="square" rtlCol="0">
            <a:spAutoFit/>
          </a:bodyPr>
          <a:lstStyle/>
          <a:p>
            <a:endParaRPr lang="fr-FR" sz="700" dirty="0"/>
          </a:p>
          <a:p>
            <a:endParaRPr lang="fr-FR" sz="700" dirty="0"/>
          </a:p>
          <a:p>
            <a:endParaRPr lang="fr-FR" sz="700" dirty="0"/>
          </a:p>
          <a:p>
            <a:endParaRPr lang="fr-FR" sz="700" dirty="0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C8EB3F46-62B8-FF61-6F2E-0E4F82B9884C}"/>
              </a:ext>
            </a:extLst>
          </p:cNvPr>
          <p:cNvSpPr txBox="1"/>
          <p:nvPr/>
        </p:nvSpPr>
        <p:spPr>
          <a:xfrm>
            <a:off x="3284089" y="3119105"/>
            <a:ext cx="3811157" cy="846386"/>
          </a:xfrm>
          <a:prstGeom prst="rect">
            <a:avLst/>
          </a:prstGeom>
          <a:noFill/>
          <a:ln w="22225" cmpd="dbl">
            <a:solidFill>
              <a:srgbClr val="EA4F3D"/>
            </a:solidFill>
          </a:ln>
        </p:spPr>
        <p:txBody>
          <a:bodyPr wrap="square" rtlCol="0">
            <a:spAutoFit/>
          </a:bodyPr>
          <a:lstStyle/>
          <a:p>
            <a:endParaRPr lang="fr-FR" sz="700" dirty="0"/>
          </a:p>
          <a:p>
            <a:endParaRPr lang="fr-FR" sz="700" dirty="0"/>
          </a:p>
          <a:p>
            <a:endParaRPr lang="fr-FR" sz="700" dirty="0"/>
          </a:p>
          <a:p>
            <a:endParaRPr lang="fr-FR" sz="700" dirty="0"/>
          </a:p>
          <a:p>
            <a:endParaRPr lang="fr-FR" sz="700" dirty="0"/>
          </a:p>
          <a:p>
            <a:endParaRPr lang="fr-FR" sz="700" dirty="0"/>
          </a:p>
          <a:p>
            <a:endParaRPr lang="fr-FR" sz="700" dirty="0"/>
          </a:p>
        </p:txBody>
      </p:sp>
    </p:spTree>
    <p:extLst>
      <p:ext uri="{BB962C8B-B14F-4D97-AF65-F5344CB8AC3E}">
        <p14:creationId xmlns:p14="http://schemas.microsoft.com/office/powerpoint/2010/main" val="3470146688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2eb1e4af-f854-4f79-85c1-6f26940025e4">
      <Terms xmlns="http://schemas.microsoft.com/office/infopath/2007/PartnerControls"/>
    </lcf76f155ced4ddcb4097134ff3c332f>
    <TaxCatchAll xmlns="d4a0f758-4b96-4ff5-8d06-f95a3d3dda1e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2C31279B960B84EA606E1F2D867232A" ma:contentTypeVersion="18" ma:contentTypeDescription="Crée un document." ma:contentTypeScope="" ma:versionID="5a84b86f3f6f1da82c437edd201e43e4">
  <xsd:schema xmlns:xsd="http://www.w3.org/2001/XMLSchema" xmlns:xs="http://www.w3.org/2001/XMLSchema" xmlns:p="http://schemas.microsoft.com/office/2006/metadata/properties" xmlns:ns2="2eb1e4af-f854-4f79-85c1-6f26940025e4" xmlns:ns3="d4a0f758-4b96-4ff5-8d06-f95a3d3dda1e" targetNamespace="http://schemas.microsoft.com/office/2006/metadata/properties" ma:root="true" ma:fieldsID="52f40bbde7113b8debe87846f767260d" ns2:_="" ns3:_="">
    <xsd:import namespace="2eb1e4af-f854-4f79-85c1-6f26940025e4"/>
    <xsd:import namespace="d4a0f758-4b96-4ff5-8d06-f95a3d3dda1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LengthInSecond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eb1e4af-f854-4f79-85c1-6f26940025e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0" nillable="true" ma:taxonomy="true" ma:internalName="lcf76f155ced4ddcb4097134ff3c332f" ma:taxonomyFieldName="MediaServiceImageTags" ma:displayName="Balises d’images" ma:readOnly="false" ma:fieldId="{5cf76f15-5ced-4ddc-b409-7134ff3c332f}" ma:taxonomyMulti="true" ma:sspId="42f93913-bc41-4bc1-b92f-9f3e8e4be57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4a0f758-4b96-4ff5-8d06-f95a3d3dda1e" elementFormDefault="qualified">
    <xsd:import namespace="http://schemas.microsoft.com/office/2006/documentManagement/types"/>
    <xsd:import namespace="http://schemas.microsoft.com/office/infopath/2007/PartnerControls"/>
    <xsd:element name="TaxCatchAll" ma:index="21" nillable="true" ma:displayName="Taxonomy Catch All Column" ma:hidden="true" ma:list="{7b42c555-d837-4b58-ae33-0218217cc7db}" ma:internalName="TaxCatchAll" ma:showField="CatchAllData" ma:web="d4a0f758-4b96-4ff5-8d06-f95a3d3dda1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2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3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2DCA84A-A4B4-4451-B6D0-41EAA22D213C}">
  <ds:schemaRefs>
    <ds:schemaRef ds:uri="http://schemas.microsoft.com/office/2006/metadata/properties"/>
    <ds:schemaRef ds:uri="http://schemas.microsoft.com/office/infopath/2007/PartnerControls"/>
    <ds:schemaRef ds:uri="2eb1e4af-f854-4f79-85c1-6f26940025e4"/>
    <ds:schemaRef ds:uri="d4a0f758-4b96-4ff5-8d06-f95a3d3dda1e"/>
  </ds:schemaRefs>
</ds:datastoreItem>
</file>

<file path=customXml/itemProps2.xml><?xml version="1.0" encoding="utf-8"?>
<ds:datastoreItem xmlns:ds="http://schemas.openxmlformats.org/officeDocument/2006/customXml" ds:itemID="{4AA30BD5-37AC-48A2-A07A-795425CF5FF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9B5EECC-F690-4061-9220-8E63E3D56A1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eb1e4af-f854-4f79-85c1-6f26940025e4"/>
    <ds:schemaRef ds:uri="d4a0f758-4b96-4ff5-8d06-f95a3d3dda1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367</TotalTime>
  <Words>137</Words>
  <Application>Microsoft Office PowerPoint</Application>
  <PresentationFormat>Personnalisé</PresentationFormat>
  <Paragraphs>58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Sora SemiBold</vt:lpstr>
      <vt:lpstr>Work Sans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Maggy Koziel</dc:creator>
  <cp:lastModifiedBy>OBRY Romain</cp:lastModifiedBy>
  <cp:revision>31</cp:revision>
  <dcterms:created xsi:type="dcterms:W3CDTF">2023-09-14T12:22:08Z</dcterms:created>
  <dcterms:modified xsi:type="dcterms:W3CDTF">2024-03-08T14:49:09Z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2d26f538-337a-4593-a7e6-123667b1a538_Enabled">
    <vt:lpwstr>true</vt:lpwstr>
  </property>
  <property fmtid="{D5CDD505-2E9C-101B-9397-08002B2CF9AE}" pid="3" name="MSIP_Label_2d26f538-337a-4593-a7e6-123667b1a538_SetDate">
    <vt:lpwstr>2023-09-15T16:07:47Z</vt:lpwstr>
  </property>
  <property fmtid="{D5CDD505-2E9C-101B-9397-08002B2CF9AE}" pid="4" name="MSIP_Label_2d26f538-337a-4593-a7e6-123667b1a538_Method">
    <vt:lpwstr>Standard</vt:lpwstr>
  </property>
  <property fmtid="{D5CDD505-2E9C-101B-9397-08002B2CF9AE}" pid="5" name="MSIP_Label_2d26f538-337a-4593-a7e6-123667b1a538_Name">
    <vt:lpwstr>C1 Interne</vt:lpwstr>
  </property>
  <property fmtid="{D5CDD505-2E9C-101B-9397-08002B2CF9AE}" pid="6" name="MSIP_Label_2d26f538-337a-4593-a7e6-123667b1a538_SiteId">
    <vt:lpwstr>e242425b-70fc-44dc-9ddf-c21e304e6c80</vt:lpwstr>
  </property>
  <property fmtid="{D5CDD505-2E9C-101B-9397-08002B2CF9AE}" pid="7" name="MSIP_Label_2d26f538-337a-4593-a7e6-123667b1a538_ActionId">
    <vt:lpwstr>16320d2f-497e-451a-8aad-7f323348201c</vt:lpwstr>
  </property>
  <property fmtid="{D5CDD505-2E9C-101B-9397-08002B2CF9AE}" pid="8" name="MSIP_Label_2d26f538-337a-4593-a7e6-123667b1a538_ContentBits">
    <vt:lpwstr>0</vt:lpwstr>
  </property>
  <property fmtid="{D5CDD505-2E9C-101B-9397-08002B2CF9AE}" pid="9" name="ContentTypeId">
    <vt:lpwstr>0x01010052C31279B960B84EA606E1F2D867232A</vt:lpwstr>
  </property>
</Properties>
</file>