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859" userDrawn="1">
          <p15:clr>
            <a:srgbClr val="A4A3A4"/>
          </p15:clr>
        </p15:guide>
        <p15:guide id="3" orient="horz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F3D"/>
    <a:srgbClr val="007DFF"/>
    <a:srgbClr val="006199"/>
    <a:srgbClr val="F2AF2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2"/>
    <p:restoredTop sz="96224" autoAdjust="0"/>
  </p:normalViewPr>
  <p:slideViewPr>
    <p:cSldViewPr snapToGrid="0">
      <p:cViewPr>
        <p:scale>
          <a:sx n="150" d="100"/>
          <a:sy n="150" d="100"/>
        </p:scale>
        <p:origin x="744" y="264"/>
      </p:cViewPr>
      <p:guideLst>
        <p:guide pos="1859"/>
        <p:guide orient="horz"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adre 6">
            <a:extLst>
              <a:ext uri="{FF2B5EF4-FFF2-40B4-BE49-F238E27FC236}">
                <a16:creationId xmlns:a16="http://schemas.microsoft.com/office/drawing/2014/main" id="{C1C74AB9-1960-85BA-BD53-2A532BD3D030}"/>
              </a:ext>
            </a:extLst>
          </p:cNvPr>
          <p:cNvSpPr/>
          <p:nvPr userDrawn="1"/>
        </p:nvSpPr>
        <p:spPr>
          <a:xfrm>
            <a:off x="-223838" y="-165100"/>
            <a:ext cx="8007350" cy="11087100"/>
          </a:xfrm>
          <a:prstGeom prst="frame">
            <a:avLst>
              <a:gd name="adj1" fmla="val 4646"/>
            </a:avLst>
          </a:prstGeom>
          <a:solidFill>
            <a:srgbClr val="007D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2CA0D9C-86B8-B7C6-18D3-B9CE43C07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4000"/>
          </a:blip>
          <a:stretch>
            <a:fillRect/>
          </a:stretch>
        </p:blipFill>
        <p:spPr>
          <a:xfrm rot="5400000">
            <a:off x="-3758142" y="5642485"/>
            <a:ext cx="8511378" cy="1414028"/>
          </a:xfrm>
          <a:prstGeom prst="rect">
            <a:avLst/>
          </a:prstGeom>
        </p:spPr>
      </p:pic>
      <p:pic>
        <p:nvPicPr>
          <p:cNvPr id="9" name="Picture 2" descr="L'Université des métiers du nucléaire (UMN) : coordonner, fédérer,  simplifier - Sfen">
            <a:extLst>
              <a:ext uri="{FF2B5EF4-FFF2-40B4-BE49-F238E27FC236}">
                <a16:creationId xmlns:a16="http://schemas.microsoft.com/office/drawing/2014/main" id="{510AD772-7B05-D6F2-453A-2697FFED5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55" y="367802"/>
            <a:ext cx="1765467" cy="44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Une image contenant texte, Police, blanc, capture d’écran&#10;&#10;Description générée automatiquement">
            <a:extLst>
              <a:ext uri="{FF2B5EF4-FFF2-40B4-BE49-F238E27FC236}">
                <a16:creationId xmlns:a16="http://schemas.microsoft.com/office/drawing/2014/main" id="{AD8CA575-043B-3FF8-8567-15988CD7C41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94551" y="296499"/>
            <a:ext cx="1099203" cy="586438"/>
          </a:xfrm>
          <a:prstGeom prst="rect">
            <a:avLst/>
          </a:prstGeom>
        </p:spPr>
      </p:pic>
      <p:pic>
        <p:nvPicPr>
          <p:cNvPr id="13" name="Image 12" descr="Une image contenant Police, texte, Bleu électrique, logo&#10;&#10;Le contenu généré par l’IA peut être incorrect.">
            <a:extLst>
              <a:ext uri="{FF2B5EF4-FFF2-40B4-BE49-F238E27FC236}">
                <a16:creationId xmlns:a16="http://schemas.microsoft.com/office/drawing/2014/main" id="{A25EC46E-10F4-D267-50B9-269F334CBA7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84500" y="222599"/>
            <a:ext cx="2006600" cy="88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51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39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58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13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1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8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46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6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89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4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BD238-D7D0-A24D-A70F-D5441DA7843F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78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monavenirdanslenucleair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EBF770C-CFBE-4730-A54E-E4445D3ECFBE}"/>
              </a:ext>
            </a:extLst>
          </p:cNvPr>
          <p:cNvCxnSpPr>
            <a:cxnSpLocks/>
          </p:cNvCxnSpPr>
          <p:nvPr/>
        </p:nvCxnSpPr>
        <p:spPr>
          <a:xfrm>
            <a:off x="2850088" y="2026920"/>
            <a:ext cx="0" cy="8803005"/>
          </a:xfrm>
          <a:prstGeom prst="line">
            <a:avLst/>
          </a:prstGeom>
          <a:ln w="57150">
            <a:solidFill>
              <a:srgbClr val="007D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A64BED2-3A2C-53D7-9F68-54D6B6E55727}"/>
              </a:ext>
            </a:extLst>
          </p:cNvPr>
          <p:cNvSpPr/>
          <p:nvPr/>
        </p:nvSpPr>
        <p:spPr>
          <a:xfrm>
            <a:off x="144780" y="3175395"/>
            <a:ext cx="2667000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Catégorie de l’action ?*</a:t>
            </a:r>
            <a:b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</a:br>
            <a:r>
              <a:rPr lang="fr-FR" sz="700" dirty="0">
                <a:solidFill>
                  <a:srgbClr val="EA4F3D"/>
                </a:solidFill>
                <a:latin typeface="Sora" pitchFamily="2" charset="0"/>
                <a:cs typeface="Sora" pitchFamily="2" charset="0"/>
              </a:rPr>
              <a:t>(une seule catégorie par action)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9559DC64-E8D4-9A0F-E13D-2882FED4271E}"/>
              </a:ext>
            </a:extLst>
          </p:cNvPr>
          <p:cNvSpPr/>
          <p:nvPr/>
        </p:nvSpPr>
        <p:spPr>
          <a:xfrm>
            <a:off x="418321" y="7871767"/>
            <a:ext cx="2155108" cy="5006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Caractère innovant de l’action ?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4E71A122-5468-1856-FC56-8B7CEE6C6318}"/>
              </a:ext>
            </a:extLst>
          </p:cNvPr>
          <p:cNvSpPr/>
          <p:nvPr/>
        </p:nvSpPr>
        <p:spPr>
          <a:xfrm>
            <a:off x="175260" y="7116091"/>
            <a:ext cx="2567940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Impact de l’action ?</a:t>
            </a:r>
            <a:b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</a:br>
            <a:r>
              <a:rPr lang="fr-FR" sz="800" dirty="0">
                <a:solidFill>
                  <a:schemeClr val="tx1"/>
                </a:solidFill>
                <a:latin typeface="Sora" pitchFamily="2" charset="0"/>
                <a:cs typeface="Sora" pitchFamily="2" charset="0"/>
              </a:rPr>
              <a:t>(ampleur des cibles touchées, résultats tangibles en matière d’attractivité, impact social)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AA9A56BB-A358-4FBA-CD4E-3CE336550A2A}"/>
              </a:ext>
            </a:extLst>
          </p:cNvPr>
          <p:cNvSpPr/>
          <p:nvPr/>
        </p:nvSpPr>
        <p:spPr>
          <a:xfrm>
            <a:off x="448843" y="9456785"/>
            <a:ext cx="2100309" cy="561482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Caractère reproductible de l’action ?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599C7BBB-6FF6-6E84-D75F-6DBEC6D68312}"/>
              </a:ext>
            </a:extLst>
          </p:cNvPr>
          <p:cNvSpPr txBox="1"/>
          <p:nvPr/>
        </p:nvSpPr>
        <p:spPr>
          <a:xfrm>
            <a:off x="2963863" y="6981125"/>
            <a:ext cx="4344987" cy="630942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AEBEBF0-9793-130F-6453-495123FC3D0F}"/>
              </a:ext>
            </a:extLst>
          </p:cNvPr>
          <p:cNvSpPr txBox="1"/>
          <p:nvPr/>
        </p:nvSpPr>
        <p:spPr>
          <a:xfrm>
            <a:off x="2963862" y="2484902"/>
            <a:ext cx="4344988" cy="238343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0ADC4A-F0F4-98C4-0368-AC2C6D7BF8F8}"/>
              </a:ext>
            </a:extLst>
          </p:cNvPr>
          <p:cNvSpPr/>
          <p:nvPr/>
        </p:nvSpPr>
        <p:spPr>
          <a:xfrm>
            <a:off x="2975293" y="2961166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9D842A05-DB57-B0CE-6E88-A32E005CBF2E}"/>
              </a:ext>
            </a:extLst>
          </p:cNvPr>
          <p:cNvSpPr/>
          <p:nvPr/>
        </p:nvSpPr>
        <p:spPr>
          <a:xfrm>
            <a:off x="144780" y="2431666"/>
            <a:ext cx="2689860" cy="34492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Nom de l’action ?*</a:t>
            </a:r>
            <a:b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</a:br>
            <a:r>
              <a:rPr lang="fr-FR" sz="700" dirty="0">
                <a:solidFill>
                  <a:srgbClr val="EA4F3D"/>
                </a:solidFill>
                <a:latin typeface="Sora" pitchFamily="2" charset="0"/>
                <a:cs typeface="Sora" pitchFamily="2" charset="0"/>
              </a:rPr>
              <a:t>(remplir un formulaire par action)</a:t>
            </a:r>
            <a:endParaRPr lang="fr-FR" sz="800" dirty="0">
              <a:solidFill>
                <a:srgbClr val="EA4F3D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7E6A00-94B3-5DF0-FD39-9A29234741A2}"/>
              </a:ext>
            </a:extLst>
          </p:cNvPr>
          <p:cNvSpPr txBox="1"/>
          <p:nvPr/>
        </p:nvSpPr>
        <p:spPr>
          <a:xfrm>
            <a:off x="3145155" y="2915446"/>
            <a:ext cx="14414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Féminisation et mixité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3CEF5F2-7489-ACE8-65AE-13081AB3BCA3}"/>
              </a:ext>
            </a:extLst>
          </p:cNvPr>
          <p:cNvSpPr txBox="1"/>
          <p:nvPr/>
        </p:nvSpPr>
        <p:spPr>
          <a:xfrm>
            <a:off x="5267960" y="3155908"/>
            <a:ext cx="2482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Inclusion (publics éloignés de l’emploi, handicap, zones rurales, quartiers prioritaires…)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1EDADB8-0C4D-40C4-02A5-DDAC552E8032}"/>
              </a:ext>
            </a:extLst>
          </p:cNvPr>
          <p:cNvSpPr txBox="1"/>
          <p:nvPr/>
        </p:nvSpPr>
        <p:spPr>
          <a:xfrm>
            <a:off x="3130868" y="3155908"/>
            <a:ext cx="19592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Jeunes professionnels, personnes en recherche d’emploi et salariés en reconversion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590AE8B-7DC0-60BD-503F-D4C17B9E387B}"/>
              </a:ext>
            </a:extLst>
          </p:cNvPr>
          <p:cNvSpPr txBox="1"/>
          <p:nvPr/>
        </p:nvSpPr>
        <p:spPr>
          <a:xfrm>
            <a:off x="4718050" y="2915446"/>
            <a:ext cx="6921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Scolaires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A5110B-0415-A87D-8D72-0B0D99B19E1E}"/>
              </a:ext>
            </a:extLst>
          </p:cNvPr>
          <p:cNvSpPr txBox="1"/>
          <p:nvPr/>
        </p:nvSpPr>
        <p:spPr>
          <a:xfrm>
            <a:off x="5326697" y="3582946"/>
            <a:ext cx="14414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Enseignement supérieur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29340C9-E004-B84C-3B5C-7713FFD3EA43}"/>
              </a:ext>
            </a:extLst>
          </p:cNvPr>
          <p:cNvSpPr txBox="1"/>
          <p:nvPr/>
        </p:nvSpPr>
        <p:spPr>
          <a:xfrm>
            <a:off x="5685790" y="2915446"/>
            <a:ext cx="16637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Enseignement professionnel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1B01F13-3DA1-3B88-BE0E-0A03C13512EB}"/>
              </a:ext>
            </a:extLst>
          </p:cNvPr>
          <p:cNvSpPr txBox="1"/>
          <p:nvPr/>
        </p:nvSpPr>
        <p:spPr>
          <a:xfrm>
            <a:off x="3129280" y="3582946"/>
            <a:ext cx="21971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Prescripteurs (enseignants, parents, acteurs de l’orientation)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B79A63-61DD-0949-19D6-22F5F24A132E}"/>
              </a:ext>
            </a:extLst>
          </p:cNvPr>
          <p:cNvSpPr/>
          <p:nvPr/>
        </p:nvSpPr>
        <p:spPr>
          <a:xfrm>
            <a:off x="4595813" y="2961166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F175B2-248A-B138-8A8E-1BE049EB864F}"/>
              </a:ext>
            </a:extLst>
          </p:cNvPr>
          <p:cNvSpPr/>
          <p:nvPr/>
        </p:nvSpPr>
        <p:spPr>
          <a:xfrm>
            <a:off x="2975293" y="3224488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802670-D35B-8BB3-2B96-ED8359CD9CC2}"/>
              </a:ext>
            </a:extLst>
          </p:cNvPr>
          <p:cNvSpPr/>
          <p:nvPr/>
        </p:nvSpPr>
        <p:spPr>
          <a:xfrm>
            <a:off x="5193666" y="3651526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F50F06-9160-AA67-45C7-DE010DB661C3}"/>
              </a:ext>
            </a:extLst>
          </p:cNvPr>
          <p:cNvSpPr/>
          <p:nvPr/>
        </p:nvSpPr>
        <p:spPr>
          <a:xfrm>
            <a:off x="5145088" y="3224488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4212A97-4499-CA46-E296-32063EDCEB15}"/>
              </a:ext>
            </a:extLst>
          </p:cNvPr>
          <p:cNvSpPr/>
          <p:nvPr/>
        </p:nvSpPr>
        <p:spPr>
          <a:xfrm>
            <a:off x="5541328" y="2961166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DA9DFF6-BB0B-EA7D-70F9-123D5E8C827C}"/>
              </a:ext>
            </a:extLst>
          </p:cNvPr>
          <p:cNvSpPr/>
          <p:nvPr/>
        </p:nvSpPr>
        <p:spPr>
          <a:xfrm>
            <a:off x="2975293" y="3651526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C21BD977-D6EA-7E88-5A54-849426BC5FE1}"/>
              </a:ext>
            </a:extLst>
          </p:cNvPr>
          <p:cNvSpPr/>
          <p:nvPr/>
        </p:nvSpPr>
        <p:spPr>
          <a:xfrm>
            <a:off x="152400" y="4958475"/>
            <a:ext cx="2667000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Type d’action ?*</a:t>
            </a:r>
            <a:endParaRPr lang="fr-FR" sz="1100" b="1" dirty="0">
              <a:solidFill>
                <a:srgbClr val="EA4F3D"/>
              </a:solidFill>
              <a:latin typeface="Sora SemiBold" pitchFamily="2" charset="0"/>
              <a:cs typeface="Sora SemiBold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9E630A0-31E0-43A7-E7BA-923E863F2854}"/>
              </a:ext>
            </a:extLst>
          </p:cNvPr>
          <p:cNvSpPr/>
          <p:nvPr/>
        </p:nvSpPr>
        <p:spPr>
          <a:xfrm>
            <a:off x="2967673" y="4847548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FDE88A0-D130-64B8-7BBB-DEB75095C709}"/>
              </a:ext>
            </a:extLst>
          </p:cNvPr>
          <p:cNvSpPr txBox="1"/>
          <p:nvPr/>
        </p:nvSpPr>
        <p:spPr>
          <a:xfrm>
            <a:off x="3137535" y="4786588"/>
            <a:ext cx="8629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Intervention / conférence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EFB5FCF-97DE-C9E9-AA55-0CB0C10CC23A}"/>
              </a:ext>
            </a:extLst>
          </p:cNvPr>
          <p:cNvSpPr/>
          <p:nvPr/>
        </p:nvSpPr>
        <p:spPr>
          <a:xfrm>
            <a:off x="4034473" y="4847548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4224769-295D-D08D-46E5-30DCC5A2B803}"/>
              </a:ext>
            </a:extLst>
          </p:cNvPr>
          <p:cNvSpPr txBox="1"/>
          <p:nvPr/>
        </p:nvSpPr>
        <p:spPr>
          <a:xfrm>
            <a:off x="4204335" y="4786588"/>
            <a:ext cx="8629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Atelier ou information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6B6F8FC-DD82-7F19-879B-B6C414E620BB}"/>
              </a:ext>
            </a:extLst>
          </p:cNvPr>
          <p:cNvSpPr/>
          <p:nvPr/>
        </p:nvSpPr>
        <p:spPr>
          <a:xfrm>
            <a:off x="5139373" y="4847548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058ED3D3-DB97-C215-DC33-635B628282C8}"/>
              </a:ext>
            </a:extLst>
          </p:cNvPr>
          <p:cNvSpPr txBox="1"/>
          <p:nvPr/>
        </p:nvSpPr>
        <p:spPr>
          <a:xfrm>
            <a:off x="5309235" y="4786588"/>
            <a:ext cx="86296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Accueil ou visite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969EDD6-7211-11CC-3201-61773D77F77C}"/>
              </a:ext>
            </a:extLst>
          </p:cNvPr>
          <p:cNvSpPr/>
          <p:nvPr/>
        </p:nvSpPr>
        <p:spPr>
          <a:xfrm>
            <a:off x="2967673" y="5171121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DB7DCC09-D335-BE33-3F03-73AC2791EA54}"/>
              </a:ext>
            </a:extLst>
          </p:cNvPr>
          <p:cNvSpPr txBox="1"/>
          <p:nvPr/>
        </p:nvSpPr>
        <p:spPr>
          <a:xfrm>
            <a:off x="3137535" y="5117781"/>
            <a:ext cx="11830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Évènement (forum, salon, etc…)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6C11293-F42D-CBB4-365F-D00E7B33B976}"/>
              </a:ext>
            </a:extLst>
          </p:cNvPr>
          <p:cNvSpPr/>
          <p:nvPr/>
        </p:nvSpPr>
        <p:spPr>
          <a:xfrm>
            <a:off x="4346893" y="5171121"/>
            <a:ext cx="128431" cy="1284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33C73980-18B7-FE5F-748D-6C8E0D927874}"/>
              </a:ext>
            </a:extLst>
          </p:cNvPr>
          <p:cNvSpPr txBox="1"/>
          <p:nvPr/>
        </p:nvSpPr>
        <p:spPr>
          <a:xfrm>
            <a:off x="4509135" y="5117781"/>
            <a:ext cx="10534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latin typeface="Sora" pitchFamily="2" charset="0"/>
                <a:cs typeface="Sora" pitchFamily="2" charset="0"/>
              </a:rPr>
              <a:t>Autre (précisez) :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283B0F8C-5E85-947B-7617-7E4FF018617F}"/>
              </a:ext>
            </a:extLst>
          </p:cNvPr>
          <p:cNvSpPr/>
          <p:nvPr/>
        </p:nvSpPr>
        <p:spPr>
          <a:xfrm>
            <a:off x="144780" y="5606175"/>
            <a:ext cx="2682240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Lieu(x) de mise en œuvre ?*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  <a:latin typeface="Sora" pitchFamily="2" charset="0"/>
                <a:cs typeface="Sora" pitchFamily="2" charset="0"/>
              </a:rPr>
              <a:t>(lycée, agence France Travail, entreprise, etc…)</a:t>
            </a:r>
            <a:endParaRPr lang="fr-FR" sz="800" dirty="0">
              <a:solidFill>
                <a:srgbClr val="EA4F3D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B50F1409-2537-A0EE-D06B-32AAD24BF24B}"/>
              </a:ext>
            </a:extLst>
          </p:cNvPr>
          <p:cNvSpPr/>
          <p:nvPr/>
        </p:nvSpPr>
        <p:spPr>
          <a:xfrm>
            <a:off x="160020" y="6055755"/>
            <a:ext cx="2659380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Région(s) concernée(s) ?*</a:t>
            </a:r>
          </a:p>
        </p:txBody>
      </p:sp>
      <p:sp>
        <p:nvSpPr>
          <p:cNvPr id="66" name="Rectangle : coins arrondis 65">
            <a:extLst>
              <a:ext uri="{FF2B5EF4-FFF2-40B4-BE49-F238E27FC236}">
                <a16:creationId xmlns:a16="http://schemas.microsoft.com/office/drawing/2014/main" id="{F601950E-AAFB-C02B-6F94-4431D27F85D1}"/>
              </a:ext>
            </a:extLst>
          </p:cNvPr>
          <p:cNvSpPr/>
          <p:nvPr/>
        </p:nvSpPr>
        <p:spPr>
          <a:xfrm>
            <a:off x="137160" y="6497715"/>
            <a:ext cx="2689860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Date(s), période(s) de l’action ?*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20165E1-F12B-25C4-3DC5-2311E19F4BF6}"/>
              </a:ext>
            </a:extLst>
          </p:cNvPr>
          <p:cNvSpPr/>
          <p:nvPr/>
        </p:nvSpPr>
        <p:spPr>
          <a:xfrm>
            <a:off x="410701" y="8678711"/>
            <a:ext cx="2155108" cy="5006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Caractère collaboratif de l’action ? </a:t>
            </a:r>
          </a:p>
          <a:p>
            <a:pPr algn="ctr"/>
            <a:r>
              <a:rPr lang="fr-FR" sz="800" dirty="0">
                <a:solidFill>
                  <a:schemeClr val="tx1"/>
                </a:solidFill>
                <a:latin typeface="Sora" pitchFamily="2" charset="0"/>
                <a:cs typeface="Sora" pitchFamily="2" charset="0"/>
              </a:rPr>
              <a:t>(parties prenantes impliquées dans la conception et la mise en œuvre)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192CA90-F1AD-F181-C5F0-57C700645538}"/>
              </a:ext>
            </a:extLst>
          </p:cNvPr>
          <p:cNvSpPr/>
          <p:nvPr/>
        </p:nvSpPr>
        <p:spPr>
          <a:xfrm>
            <a:off x="114300" y="1074420"/>
            <a:ext cx="2735580" cy="1002030"/>
          </a:xfrm>
          <a:prstGeom prst="rect">
            <a:avLst/>
          </a:prstGeom>
          <a:solidFill>
            <a:schemeClr val="bg1"/>
          </a:solidFill>
          <a:ln w="57150">
            <a:solidFill>
              <a:srgbClr val="007D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28057470-8FD1-8649-8C42-B7ACEB3D83E1}"/>
              </a:ext>
            </a:extLst>
          </p:cNvPr>
          <p:cNvSpPr txBox="1"/>
          <p:nvPr/>
        </p:nvSpPr>
        <p:spPr>
          <a:xfrm>
            <a:off x="243840" y="1191501"/>
            <a:ext cx="2514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Formulaire à remplir et </a:t>
            </a:r>
            <a:r>
              <a:rPr lang="fr-FR" sz="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envoyer avant le 16/11/2025 23h59</a:t>
            </a:r>
            <a:r>
              <a:rPr lang="fr-FR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 </a:t>
            </a: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à : </a:t>
            </a:r>
            <a:r>
              <a:rPr lang="fr-FR" sz="800" u="sng" dirty="0">
                <a:solidFill>
                  <a:srgbClr val="007DFF"/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  <a:hlinkClick r:id="rId2"/>
              </a:rPr>
              <a:t>contact@monavenirdanslenucleaire.fr</a:t>
            </a:r>
            <a:br>
              <a:rPr lang="fr-FR" sz="800" u="sng" dirty="0">
                <a:solidFill>
                  <a:srgbClr val="007DFF"/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</a:rPr>
            </a:br>
            <a:endParaRPr lang="fr-FR" sz="800" u="sng" dirty="0">
              <a:solidFill>
                <a:srgbClr val="007DFF"/>
              </a:solidFill>
              <a:latin typeface="Sora" pitchFamily="2" charset="0"/>
              <a:ea typeface="Calibri" panose="020F0502020204030204" pitchFamily="34" charset="0"/>
              <a:cs typeface="Sor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Tous les champs marqués d’une étoile  (*)</a:t>
            </a: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  </a:t>
            </a: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ora" pitchFamily="2" charset="0"/>
                <a:ea typeface="Calibri" panose="020F0502020204030204" pitchFamily="34" charset="0"/>
                <a:cs typeface="Sora" pitchFamily="2" charset="0"/>
              </a:rPr>
              <a:t>sont obligatoires.</a:t>
            </a:r>
          </a:p>
          <a:p>
            <a:endParaRPr lang="fr-FR" sz="800" u="sng" dirty="0">
              <a:solidFill>
                <a:srgbClr val="007DFF"/>
              </a:solidFill>
              <a:effectLst/>
              <a:latin typeface="Sora" pitchFamily="2" charset="0"/>
              <a:ea typeface="Calibri" panose="020F0502020204030204" pitchFamily="34" charset="0"/>
              <a:cs typeface="Sora" pitchFamily="2" charset="0"/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6A818CEA-D41C-42BD-5E6B-53149F4F46E4}"/>
              </a:ext>
            </a:extLst>
          </p:cNvPr>
          <p:cNvSpPr txBox="1"/>
          <p:nvPr/>
        </p:nvSpPr>
        <p:spPr>
          <a:xfrm>
            <a:off x="2963863" y="1062772"/>
            <a:ext cx="4344987" cy="1077218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dirty="0">
                <a:latin typeface="Sora" pitchFamily="2" charset="0"/>
                <a:cs typeface="Sora" pitchFamily="2" charset="0"/>
              </a:rPr>
              <a:t>Porteur de l’action </a:t>
            </a:r>
            <a:r>
              <a:rPr lang="fr-FR" sz="800" dirty="0">
                <a:latin typeface="Sora" pitchFamily="2" charset="0"/>
                <a:cs typeface="Sora" pitchFamily="2" charset="0"/>
              </a:rPr>
              <a:t>(structure candidate)</a:t>
            </a:r>
            <a:r>
              <a:rPr lang="fr-FR" sz="800" b="1" dirty="0">
                <a:latin typeface="Sora" pitchFamily="2" charset="0"/>
                <a:cs typeface="Sora" pitchFamily="2" charset="0"/>
              </a:rPr>
              <a:t>*</a:t>
            </a:r>
            <a:r>
              <a:rPr lang="fr-FR" sz="800" dirty="0">
                <a:latin typeface="Sora" pitchFamily="2" charset="0"/>
                <a:cs typeface="Sora" pitchFamily="2" charset="0"/>
              </a:rPr>
              <a:t> : </a:t>
            </a:r>
          </a:p>
          <a:p>
            <a:endParaRPr lang="fr-FR" sz="800" dirty="0">
              <a:latin typeface="Sora" pitchFamily="2" charset="0"/>
              <a:cs typeface="Sora" pitchFamily="2" charset="0"/>
            </a:endParaRPr>
          </a:p>
          <a:p>
            <a:r>
              <a:rPr lang="fr-FR" sz="800" b="1" dirty="0">
                <a:latin typeface="Sora" pitchFamily="2" charset="0"/>
                <a:cs typeface="Sora" pitchFamily="2" charset="0"/>
              </a:rPr>
              <a:t>Nom et prénom </a:t>
            </a:r>
            <a:r>
              <a:rPr lang="fr-FR" sz="800" dirty="0">
                <a:latin typeface="Sora" pitchFamily="2" charset="0"/>
                <a:cs typeface="Sora" pitchFamily="2" charset="0"/>
              </a:rPr>
              <a:t>(</a:t>
            </a:r>
            <a:r>
              <a:rPr lang="fr-FR" sz="800" dirty="0">
                <a:solidFill>
                  <a:srgbClr val="EA4F3D"/>
                </a:solidFill>
                <a:latin typeface="Sora" pitchFamily="2" charset="0"/>
                <a:cs typeface="Sora" pitchFamily="2" charset="0"/>
              </a:rPr>
              <a:t>unique point de contact pour les diverses étapes du concours, jusqu’à l’annonce des résultats</a:t>
            </a:r>
            <a:r>
              <a:rPr lang="fr-FR" sz="800" dirty="0">
                <a:latin typeface="Sora" pitchFamily="2" charset="0"/>
                <a:cs typeface="Sora" pitchFamily="2" charset="0"/>
              </a:rPr>
              <a:t>)</a:t>
            </a:r>
            <a:r>
              <a:rPr lang="fr-FR" sz="800" b="1" dirty="0">
                <a:latin typeface="Sora" pitchFamily="2" charset="0"/>
                <a:cs typeface="Sora" pitchFamily="2" charset="0"/>
              </a:rPr>
              <a:t> * </a:t>
            </a:r>
            <a:r>
              <a:rPr lang="fr-FR" sz="800" dirty="0">
                <a:latin typeface="Sora" pitchFamily="2" charset="0"/>
                <a:cs typeface="Sora" pitchFamily="2" charset="0"/>
              </a:rPr>
              <a:t>:</a:t>
            </a:r>
          </a:p>
          <a:p>
            <a:endParaRPr lang="fr-FR" sz="800" dirty="0">
              <a:latin typeface="Sora" pitchFamily="2" charset="0"/>
              <a:cs typeface="Sora" pitchFamily="2" charset="0"/>
            </a:endParaRPr>
          </a:p>
          <a:p>
            <a:r>
              <a:rPr lang="fr-FR" sz="800" b="1" dirty="0">
                <a:latin typeface="Sora" pitchFamily="2" charset="0"/>
                <a:cs typeface="Sora" pitchFamily="2" charset="0"/>
              </a:rPr>
              <a:t>Adresse email</a:t>
            </a:r>
            <a:r>
              <a:rPr lang="fr-FR" sz="800" dirty="0">
                <a:latin typeface="Sora" pitchFamily="2" charset="0"/>
                <a:cs typeface="Sora" pitchFamily="2" charset="0"/>
              </a:rPr>
              <a:t>* :</a:t>
            </a:r>
          </a:p>
          <a:p>
            <a:endParaRPr lang="fr-FR" sz="800" dirty="0">
              <a:latin typeface="Sora" pitchFamily="2" charset="0"/>
              <a:cs typeface="Sora" pitchFamily="2" charset="0"/>
            </a:endParaRPr>
          </a:p>
          <a:p>
            <a:r>
              <a:rPr lang="fr-FR" sz="800" b="1" dirty="0">
                <a:latin typeface="Sora" pitchFamily="2" charset="0"/>
                <a:cs typeface="Sora" pitchFamily="2" charset="0"/>
              </a:rPr>
              <a:t>Téléphone</a:t>
            </a:r>
            <a:r>
              <a:rPr lang="fr-FR" sz="800" dirty="0">
                <a:latin typeface="Sora" pitchFamily="2" charset="0"/>
                <a:cs typeface="Sora" pitchFamily="2" charset="0"/>
              </a:rPr>
              <a:t>* :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9FF098F5-5654-2C8D-992E-55C2497525A0}"/>
              </a:ext>
            </a:extLst>
          </p:cNvPr>
          <p:cNvSpPr txBox="1"/>
          <p:nvPr/>
        </p:nvSpPr>
        <p:spPr>
          <a:xfrm>
            <a:off x="2963862" y="5664347"/>
            <a:ext cx="4344988" cy="238343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9D569490-26CB-0137-62B3-342A985A241D}"/>
              </a:ext>
            </a:extLst>
          </p:cNvPr>
          <p:cNvSpPr txBox="1"/>
          <p:nvPr/>
        </p:nvSpPr>
        <p:spPr>
          <a:xfrm>
            <a:off x="2963862" y="6105672"/>
            <a:ext cx="4344988" cy="238343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CD4241D7-02CD-64FF-FB7B-5FEAB23156BF}"/>
              </a:ext>
            </a:extLst>
          </p:cNvPr>
          <p:cNvSpPr txBox="1"/>
          <p:nvPr/>
        </p:nvSpPr>
        <p:spPr>
          <a:xfrm>
            <a:off x="2951163" y="6559062"/>
            <a:ext cx="4344988" cy="238343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58AE04CE-236F-C3FB-7670-12499E4408F8}"/>
              </a:ext>
            </a:extLst>
          </p:cNvPr>
          <p:cNvSpPr txBox="1"/>
          <p:nvPr/>
        </p:nvSpPr>
        <p:spPr>
          <a:xfrm>
            <a:off x="2963863" y="7806625"/>
            <a:ext cx="4344987" cy="630942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B5E82586-3C38-6467-C064-08660F0D29E1}"/>
              </a:ext>
            </a:extLst>
          </p:cNvPr>
          <p:cNvSpPr txBox="1"/>
          <p:nvPr/>
        </p:nvSpPr>
        <p:spPr>
          <a:xfrm>
            <a:off x="2963863" y="8610535"/>
            <a:ext cx="4344987" cy="630942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49C9CE88-92EE-91E1-9EDF-BC1BEE175A41}"/>
              </a:ext>
            </a:extLst>
          </p:cNvPr>
          <p:cNvSpPr txBox="1"/>
          <p:nvPr/>
        </p:nvSpPr>
        <p:spPr>
          <a:xfrm>
            <a:off x="2963863" y="9434765"/>
            <a:ext cx="4344987" cy="630942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336BCE58-717F-F054-9AF9-20F1FABE3726}"/>
              </a:ext>
            </a:extLst>
          </p:cNvPr>
          <p:cNvSpPr/>
          <p:nvPr/>
        </p:nvSpPr>
        <p:spPr>
          <a:xfrm>
            <a:off x="464083" y="4038965"/>
            <a:ext cx="2100309" cy="561482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Description de l’action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0CE85AC-D8A6-6CB4-373D-F785BD293F6E}"/>
              </a:ext>
            </a:extLst>
          </p:cNvPr>
          <p:cNvSpPr txBox="1"/>
          <p:nvPr/>
        </p:nvSpPr>
        <p:spPr>
          <a:xfrm>
            <a:off x="2963863" y="4019485"/>
            <a:ext cx="4344987" cy="630942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084D11F4-CA74-F3F0-2E46-63A4C469B983}"/>
              </a:ext>
            </a:extLst>
          </p:cNvPr>
          <p:cNvSpPr txBox="1"/>
          <p:nvPr/>
        </p:nvSpPr>
        <p:spPr>
          <a:xfrm>
            <a:off x="5547360" y="5131165"/>
            <a:ext cx="1760220" cy="200055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7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6021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d26f538-337a-4593-a7e6-123667b1a538}" enabled="1" method="Standard" siteId="{e242425b-70fc-44dc-9ddf-c21e304e6c8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574</TotalTime>
  <Words>248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Sora</vt:lpstr>
      <vt:lpstr>Sora SemiBold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Maggy Koziel</dc:creator>
  <cp:lastModifiedBy>OBRY Romain</cp:lastModifiedBy>
  <cp:revision>36</cp:revision>
  <dcterms:created xsi:type="dcterms:W3CDTF">2023-09-14T12:22:08Z</dcterms:created>
  <dcterms:modified xsi:type="dcterms:W3CDTF">2025-06-04T08:24:37Z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26f538-337a-4593-a7e6-123667b1a538_Enabled">
    <vt:lpwstr>true</vt:lpwstr>
  </property>
  <property fmtid="{D5CDD505-2E9C-101B-9397-08002B2CF9AE}" pid="3" name="MSIP_Label_2d26f538-337a-4593-a7e6-123667b1a538_SetDate">
    <vt:lpwstr>2023-09-15T16:07:47Z</vt:lpwstr>
  </property>
  <property fmtid="{D5CDD505-2E9C-101B-9397-08002B2CF9AE}" pid="4" name="MSIP_Label_2d26f538-337a-4593-a7e6-123667b1a538_Method">
    <vt:lpwstr>Standard</vt:lpwstr>
  </property>
  <property fmtid="{D5CDD505-2E9C-101B-9397-08002B2CF9AE}" pid="5" name="MSIP_Label_2d26f538-337a-4593-a7e6-123667b1a538_Name">
    <vt:lpwstr>C1 Interne</vt:lpwstr>
  </property>
  <property fmtid="{D5CDD505-2E9C-101B-9397-08002B2CF9AE}" pid="6" name="MSIP_Label_2d26f538-337a-4593-a7e6-123667b1a538_SiteId">
    <vt:lpwstr>e242425b-70fc-44dc-9ddf-c21e304e6c80</vt:lpwstr>
  </property>
  <property fmtid="{D5CDD505-2E9C-101B-9397-08002B2CF9AE}" pid="7" name="MSIP_Label_2d26f538-337a-4593-a7e6-123667b1a538_ActionId">
    <vt:lpwstr>16320d2f-497e-451a-8aad-7f323348201c</vt:lpwstr>
  </property>
  <property fmtid="{D5CDD505-2E9C-101B-9397-08002B2CF9AE}" pid="8" name="MSIP_Label_2d26f538-337a-4593-a7e6-123667b1a538_ContentBits">
    <vt:lpwstr>0</vt:lpwstr>
  </property>
</Properties>
</file>